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IBM Plex Sans Medium"/>
      <p:regular r:id="rId21"/>
    </p:embeddedFont>
    <p:embeddedFont>
      <p:font typeface="IBM Plex Sans Medium"/>
      <p:regular r:id="rId22"/>
    </p:embeddedFont>
    <p:embeddedFont>
      <p:font typeface="IBM Plex Sans Medium"/>
      <p:regular r:id="rId23"/>
    </p:embeddedFont>
    <p:embeddedFont>
      <p:font typeface="IBM Plex Sans Medium"/>
      <p:regular r:id="rId24"/>
    </p:embeddedFont>
    <p:embeddedFont>
      <p:font typeface="Roboto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77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Основи JavaScript: Математика, Рядки та Логіка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426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Ласкаво просимо на другу лекцію курсу вивчення JavaScript! У цій презентації ми розглянемо базову математику, десяткові числа, залишок від ділення, скорочені оператори, роботу з рядками, логічні оператори та умовні конструкції.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10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фундаментальні концепції є основою для розуміння мови програмування JavaScript та створення інтерактивних веб-додатків. Давайте почнемо наше занурення у світ JavaScript!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691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69940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674882"/>
            <a:ext cx="7609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4D4D1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782" y="661392"/>
            <a:ext cx="4117658" cy="514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Оператори рівності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6062782" y="1423035"/>
            <a:ext cx="7991237" cy="6145054"/>
          </a:xfrm>
          <a:prstGeom prst="roundRect">
            <a:avLst>
              <a:gd name="adj" fmla="val 4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70402" y="1430655"/>
            <a:ext cx="7975997" cy="4762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235303" y="1537097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8233053" y="1537097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226993" y="1537097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Приклад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2220932" y="1537097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070402" y="1906905"/>
            <a:ext cx="7975997" cy="739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235303" y="2013347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==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8233053" y="2013347"/>
            <a:ext cx="165699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Рівність (перевіряє тільки значення)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10226993" y="2013347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== "5"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12220932" y="2013347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070402" y="2646521"/>
            <a:ext cx="7975997" cy="10029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35303" y="2752963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===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233053" y="2752963"/>
            <a:ext cx="16569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Сувора рівність (перевіряє значення та тип)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10226993" y="2752963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=== "5"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2220932" y="2752963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070402" y="3649504"/>
            <a:ext cx="7975997" cy="100298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235303" y="3755946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!=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8233053" y="3755946"/>
            <a:ext cx="16569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Нерівність (перевіряє тільки значення)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10226993" y="3755946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!= "6"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12220932" y="3755946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endParaRPr lang="en-US" sz="1250" dirty="0"/>
          </a:p>
        </p:txBody>
      </p:sp>
      <p:sp>
        <p:nvSpPr>
          <p:cNvPr id="25" name="Shape 22"/>
          <p:cNvSpPr/>
          <p:nvPr/>
        </p:nvSpPr>
        <p:spPr>
          <a:xfrm>
            <a:off x="6070402" y="4652486"/>
            <a:ext cx="7975997" cy="10029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235303" y="4758928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!==</a:t>
            </a:r>
            <a:endParaRPr lang="en-US" sz="1250" dirty="0"/>
          </a:p>
        </p:txBody>
      </p:sp>
      <p:sp>
        <p:nvSpPr>
          <p:cNvPr id="27" name="Text 24"/>
          <p:cNvSpPr/>
          <p:nvPr/>
        </p:nvSpPr>
        <p:spPr>
          <a:xfrm>
            <a:off x="8233053" y="4758928"/>
            <a:ext cx="165699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Сувора нерівність (перевіряє значення та тип)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10226993" y="4758928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!== "5"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12220932" y="4758928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6070402" y="5655469"/>
            <a:ext cx="7975997" cy="4762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6235303" y="576191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&gt;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8233053" y="576191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Більше ніж</a:t>
            </a:r>
            <a:endParaRPr lang="en-US" sz="1250" dirty="0"/>
          </a:p>
        </p:txBody>
      </p:sp>
      <p:sp>
        <p:nvSpPr>
          <p:cNvPr id="33" name="Text 30"/>
          <p:cNvSpPr/>
          <p:nvPr/>
        </p:nvSpPr>
        <p:spPr>
          <a:xfrm>
            <a:off x="10226993" y="576191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&gt; 3</a:t>
            </a:r>
            <a:endParaRPr lang="en-US" sz="1250" dirty="0"/>
          </a:p>
        </p:txBody>
      </p:sp>
      <p:sp>
        <p:nvSpPr>
          <p:cNvPr id="34" name="Text 31"/>
          <p:cNvSpPr/>
          <p:nvPr/>
        </p:nvSpPr>
        <p:spPr>
          <a:xfrm>
            <a:off x="12220932" y="576191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endParaRPr lang="en-US" sz="1250" dirty="0"/>
          </a:p>
        </p:txBody>
      </p:sp>
      <p:sp>
        <p:nvSpPr>
          <p:cNvPr id="35" name="Shape 32"/>
          <p:cNvSpPr/>
          <p:nvPr/>
        </p:nvSpPr>
        <p:spPr>
          <a:xfrm>
            <a:off x="6070402" y="6131719"/>
            <a:ext cx="7975997" cy="4762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6235303" y="623816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&lt;</a:t>
            </a:r>
            <a:endParaRPr lang="en-US" sz="1250" dirty="0"/>
          </a:p>
        </p:txBody>
      </p:sp>
      <p:sp>
        <p:nvSpPr>
          <p:cNvPr id="37" name="Text 34"/>
          <p:cNvSpPr/>
          <p:nvPr/>
        </p:nvSpPr>
        <p:spPr>
          <a:xfrm>
            <a:off x="8233053" y="623816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Менше ніж</a:t>
            </a:r>
            <a:endParaRPr lang="en-US" sz="1250" dirty="0"/>
          </a:p>
        </p:txBody>
      </p:sp>
      <p:sp>
        <p:nvSpPr>
          <p:cNvPr id="38" name="Text 35"/>
          <p:cNvSpPr/>
          <p:nvPr/>
        </p:nvSpPr>
        <p:spPr>
          <a:xfrm>
            <a:off x="10226993" y="623816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&lt; 3</a:t>
            </a:r>
            <a:endParaRPr lang="en-US" sz="1250" dirty="0"/>
          </a:p>
        </p:txBody>
      </p:sp>
      <p:sp>
        <p:nvSpPr>
          <p:cNvPr id="39" name="Text 36"/>
          <p:cNvSpPr/>
          <p:nvPr/>
        </p:nvSpPr>
        <p:spPr>
          <a:xfrm>
            <a:off x="12220932" y="623816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</a:t>
            </a:r>
            <a:endParaRPr lang="en-US" sz="1250" dirty="0"/>
          </a:p>
        </p:txBody>
      </p:sp>
      <p:sp>
        <p:nvSpPr>
          <p:cNvPr id="40" name="Shape 37"/>
          <p:cNvSpPr/>
          <p:nvPr/>
        </p:nvSpPr>
        <p:spPr>
          <a:xfrm>
            <a:off x="6070402" y="6607969"/>
            <a:ext cx="7975997" cy="4762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6235303" y="671441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&gt;=</a:t>
            </a:r>
            <a:endParaRPr lang="en-US" sz="1250" dirty="0"/>
          </a:p>
        </p:txBody>
      </p:sp>
      <p:sp>
        <p:nvSpPr>
          <p:cNvPr id="42" name="Text 39"/>
          <p:cNvSpPr/>
          <p:nvPr/>
        </p:nvSpPr>
        <p:spPr>
          <a:xfrm>
            <a:off x="8233053" y="671441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Більше або дорівнює</a:t>
            </a:r>
            <a:endParaRPr lang="en-US" sz="1250" dirty="0"/>
          </a:p>
        </p:txBody>
      </p:sp>
      <p:sp>
        <p:nvSpPr>
          <p:cNvPr id="43" name="Text 40"/>
          <p:cNvSpPr/>
          <p:nvPr/>
        </p:nvSpPr>
        <p:spPr>
          <a:xfrm>
            <a:off x="10226993" y="671441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&gt;= 5</a:t>
            </a:r>
            <a:endParaRPr lang="en-US" sz="1250" dirty="0"/>
          </a:p>
        </p:txBody>
      </p:sp>
      <p:sp>
        <p:nvSpPr>
          <p:cNvPr id="44" name="Text 41"/>
          <p:cNvSpPr/>
          <p:nvPr/>
        </p:nvSpPr>
        <p:spPr>
          <a:xfrm>
            <a:off x="12220932" y="671441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</a:t>
            </a:r>
            <a:endParaRPr lang="en-US" sz="1250" dirty="0"/>
          </a:p>
        </p:txBody>
      </p:sp>
      <p:sp>
        <p:nvSpPr>
          <p:cNvPr id="45" name="Shape 42"/>
          <p:cNvSpPr/>
          <p:nvPr/>
        </p:nvSpPr>
        <p:spPr>
          <a:xfrm>
            <a:off x="6070402" y="7084219"/>
            <a:ext cx="7975997" cy="4762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3"/>
          <p:cNvSpPr/>
          <p:nvPr/>
        </p:nvSpPr>
        <p:spPr>
          <a:xfrm>
            <a:off x="6235303" y="719066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&lt;=</a:t>
            </a:r>
            <a:endParaRPr lang="en-US" sz="1250" dirty="0"/>
          </a:p>
        </p:txBody>
      </p:sp>
      <p:sp>
        <p:nvSpPr>
          <p:cNvPr id="47" name="Text 44"/>
          <p:cNvSpPr/>
          <p:nvPr/>
        </p:nvSpPr>
        <p:spPr>
          <a:xfrm>
            <a:off x="8233053" y="719066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Менше або дорівнює</a:t>
            </a:r>
            <a:endParaRPr lang="en-US" sz="1250" dirty="0"/>
          </a:p>
        </p:txBody>
      </p:sp>
      <p:sp>
        <p:nvSpPr>
          <p:cNvPr id="48" name="Text 45"/>
          <p:cNvSpPr/>
          <p:nvPr/>
        </p:nvSpPr>
        <p:spPr>
          <a:xfrm>
            <a:off x="10226993" y="7190661"/>
            <a:ext cx="16569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 &lt;= 3</a:t>
            </a:r>
            <a:endParaRPr lang="en-US" sz="1250" dirty="0"/>
          </a:p>
        </p:txBody>
      </p:sp>
      <p:sp>
        <p:nvSpPr>
          <p:cNvPr id="49" name="Text 46"/>
          <p:cNvSpPr/>
          <p:nvPr/>
        </p:nvSpPr>
        <p:spPr>
          <a:xfrm>
            <a:off x="12220932" y="7190661"/>
            <a:ext cx="166080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false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734139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Оператори І та АБО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2033" y="1794391"/>
            <a:ext cx="2175034" cy="11919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74056" y="2356247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313878" y="2001203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Логічне І (&amp;&amp;)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313878" y="2448520"/>
            <a:ext cx="401252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Повертає true, якщо обидві умови істинні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58740" y="3002637"/>
            <a:ext cx="8695849" cy="11430"/>
          </a:xfrm>
          <a:prstGeom prst="roundRect">
            <a:avLst>
              <a:gd name="adj" fmla="val 271527"/>
            </a:avLst>
          </a:prstGeom>
          <a:solidFill>
            <a:srgbClr val="61646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516" y="3037999"/>
            <a:ext cx="4350068" cy="11919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74056" y="3452098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6401395" y="3244810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Логічне АБО (||)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401395" y="3692128"/>
            <a:ext cx="45522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Повертає true, якщо хоча б одна умова істинна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46257" y="4246245"/>
            <a:ext cx="7608332" cy="11430"/>
          </a:xfrm>
          <a:prstGeom prst="roundRect">
            <a:avLst>
              <a:gd name="adj" fmla="val 271527"/>
            </a:avLst>
          </a:prstGeom>
          <a:solidFill>
            <a:srgbClr val="61646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99" y="4281607"/>
            <a:ext cx="6525101" cy="11919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74056" y="4695706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0"/>
          <p:cNvSpPr/>
          <p:nvPr/>
        </p:nvSpPr>
        <p:spPr>
          <a:xfrm>
            <a:off x="7488912" y="4488418"/>
            <a:ext cx="254960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Логічне НЕ (!)</a:t>
            </a:r>
            <a:endParaRPr lang="en-US" sz="2000" dirty="0"/>
          </a:p>
        </p:txBody>
      </p:sp>
      <p:sp>
        <p:nvSpPr>
          <p:cNvPr id="16" name="Text 11"/>
          <p:cNvSpPr/>
          <p:nvPr/>
        </p:nvSpPr>
        <p:spPr>
          <a:xfrm>
            <a:off x="7488912" y="4935736"/>
            <a:ext cx="254960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Інвертує логічне значення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24138" y="5706189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Оператори &amp;&amp; (І) та || (АБО) дозволяють об'єднувати кілька умов в одному виразі. Оператор &amp;&amp; повертає true, тільки якщо всі умови істинні, а оператор || повертає true, якщо хоча б одна умова істинна.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24138" y="6600825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Приклади: let a = true; let b = false; console.log(a &amp;&amp; b); // false console.log(a || b); // true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724138" y="7164467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 ! (НЕ) інвертує логічне значення: !true повертає false, а !false повертає true. Це корисно для перевірки протилежних умов.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138" y="571262"/>
            <a:ext cx="5172551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Тернарний оператор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138" y="1631513"/>
            <a:ext cx="2196941" cy="1191935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4" name="Text 2"/>
          <p:cNvSpPr/>
          <p:nvPr/>
        </p:nvSpPr>
        <p:spPr>
          <a:xfrm>
            <a:off x="1677114" y="204561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3127891" y="1838325"/>
            <a:ext cx="23280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Синтаксис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27891" y="2285643"/>
            <a:ext cx="232802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умова ? вираз1 : вираз2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024426" y="2813923"/>
            <a:ext cx="10778490" cy="11430"/>
          </a:xfrm>
          <a:prstGeom prst="roundRect">
            <a:avLst>
              <a:gd name="adj" fmla="val 271527"/>
            </a:avLst>
          </a:prstGeom>
          <a:solidFill>
            <a:srgbClr val="61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24138" y="2926794"/>
            <a:ext cx="4394002" cy="1191935"/>
          </a:xfrm>
          <a:prstGeom prst="roundRect">
            <a:avLst>
              <a:gd name="adj" fmla="val 2604"/>
            </a:avLst>
          </a:prstGeom>
          <a:solidFill>
            <a:srgbClr val="484B51"/>
          </a:solidFill>
          <a:ln/>
        </p:spPr>
      </p:sp>
      <p:sp>
        <p:nvSpPr>
          <p:cNvPr id="9" name="Text 7"/>
          <p:cNvSpPr/>
          <p:nvPr/>
        </p:nvSpPr>
        <p:spPr>
          <a:xfrm>
            <a:off x="2775704" y="3340894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8"/>
          <p:cNvSpPr/>
          <p:nvPr/>
        </p:nvSpPr>
        <p:spPr>
          <a:xfrm>
            <a:off x="5324951" y="3133606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Принцип роботи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24951" y="3580924"/>
            <a:ext cx="573285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Якщо умова істинна, повертається вираз1, інакше - вираз2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21486" y="4109204"/>
            <a:ext cx="8581430" cy="11430"/>
          </a:xfrm>
          <a:prstGeom prst="roundRect">
            <a:avLst>
              <a:gd name="adj" fmla="val 271527"/>
            </a:avLst>
          </a:prstGeom>
          <a:solidFill>
            <a:srgbClr val="61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24138" y="4222075"/>
            <a:ext cx="6591062" cy="1646992"/>
          </a:xfrm>
          <a:prstGeom prst="roundRect">
            <a:avLst>
              <a:gd name="adj" fmla="val 1884"/>
            </a:avLst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3874175" y="486370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2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7522012" y="4428887"/>
            <a:ext cx="290238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 використання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22012" y="4876205"/>
            <a:ext cx="529554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age = 18; 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22012" y="5331262"/>
            <a:ext cx="5295543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status = (age &gt;= 18) ? "повнолітній" : "неповнолітній";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4138" y="6101715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Тернарний оператор (? :) дозволяє скоротити умовну конструкцію if-else до одного рядка. Він особливо корисний, коли потрібно присвоїти змінній одне з двох значень залежно від умови.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4138" y="6996351"/>
            <a:ext cx="1318212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Тернарний оператор можна використовувати для створення коротких і читабельних умовних виразів, але для складних умов краще використовувати традиційні if-else конструкції для збереження читабельності коду.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329" y="545068"/>
            <a:ext cx="3838694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switch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7329" y="1331952"/>
            <a:ext cx="13555742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 switch — це конструкція, яка дозволяє перевіряти одну змінну на відповідність кільком можливим значенням. Замість багатьох if-else використовується більш компактна структура.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329" y="1996083"/>
            <a:ext cx="767715" cy="9211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5311" y="2149554"/>
            <a:ext cx="19192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Оголошення змінної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35311" y="2481501"/>
            <a:ext cx="12557760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dayNumber = 3; let dayName;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29" y="2917269"/>
            <a:ext cx="767715" cy="9211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5311" y="3070741"/>
            <a:ext cx="19192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Конструкція switch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35311" y="3402687"/>
            <a:ext cx="12557760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(dayNumber) {</a:t>
            </a:r>
            <a:endParaRPr lang="en-US" sz="1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29" y="3838456"/>
            <a:ext cx="767715" cy="13761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5311" y="3991928"/>
            <a:ext cx="19192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Перевірка випадків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1535311" y="4323874"/>
            <a:ext cx="12557760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1: dayName = "Понеділок"; break;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2: dayName = "Вівторок"; break;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case 3: dayName = "Середа"; break;</a:t>
            </a:r>
            <a:endParaRPr lang="en-US" sz="1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29" y="5214580"/>
            <a:ext cx="767715" cy="113037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5311" y="5368052"/>
            <a:ext cx="19192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 замовчуванням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1535311" y="5699998"/>
            <a:ext cx="1255776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default: dayName = "Невідомий день";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}</a:t>
            </a:r>
            <a:endParaRPr lang="en-US" sz="1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29" y="6344960"/>
            <a:ext cx="767715" cy="92118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5311" y="6498431"/>
            <a:ext cx="1919288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Результат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535311" y="6830378"/>
            <a:ext cx="12557760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console.log(dayName); // "Середа"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537329" y="7438787"/>
            <a:ext cx="1355574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Ключове слово break необхідне для виходу з конструкції switch після виконання відповідного блоку коду. Без break виконання продовжиться до наступного case або default.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4079" y="485656"/>
            <a:ext cx="3411974" cy="426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Підсумок лекції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5964079" y="1185029"/>
            <a:ext cx="818864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9175909" y="1805821"/>
            <a:ext cx="1764863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Математичні операції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964079" y="210085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Ми вивчили основні арифметичні операції, роботу з десятковими числами та залишок від ділення.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964079" y="2796659"/>
            <a:ext cx="818864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9192339" y="3417451"/>
            <a:ext cx="1732002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Скорочені оператори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64079" y="371248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Розглянули скорочені оператори для оновлення значень змінних: +=, -=, *=, /=.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964079" y="4408289"/>
            <a:ext cx="818864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3500" dirty="0"/>
          </a:p>
        </p:txBody>
      </p:sp>
      <p:sp>
        <p:nvSpPr>
          <p:cNvPr id="11" name="Text 8"/>
          <p:cNvSpPr/>
          <p:nvPr/>
        </p:nvSpPr>
        <p:spPr>
          <a:xfrm>
            <a:off x="9205436" y="5029081"/>
            <a:ext cx="170592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Рядки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964079" y="532411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Дослідили створення, об'єднання та маніпуляції з рядками, включаючи методи та властивості.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64079" y="6019919"/>
            <a:ext cx="818864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00"/>
              </a:lnSpc>
              <a:buNone/>
            </a:pPr>
            <a:r>
              <a:rPr lang="en-US" sz="3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3500" dirty="0"/>
          </a:p>
        </p:txBody>
      </p:sp>
      <p:sp>
        <p:nvSpPr>
          <p:cNvPr id="14" name="Text 11"/>
          <p:cNvSpPr/>
          <p:nvPr/>
        </p:nvSpPr>
        <p:spPr>
          <a:xfrm>
            <a:off x="9205436" y="6640711"/>
            <a:ext cx="1705928" cy="213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Логіка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5964079" y="6935748"/>
            <a:ext cx="8188643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Вивчили логічні оператори, умовні конструкції, оператори рівності та оператор switch.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964079" y="7307461"/>
            <a:ext cx="8188643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Ці фундаментальні концепції є основою для розуміння JavaScript та створення інтерактивних веб-додатків. У наступних лекціях ми будемо будувати на цих знаннях, вивчаючи більш складні теми та практичні застосування.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853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900" y="3154085"/>
            <a:ext cx="5170646" cy="646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Зміст Лекції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900" y="4343162"/>
            <a:ext cx="465296" cy="46529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801469" y="4381917"/>
            <a:ext cx="31015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6008" y="4343162"/>
            <a:ext cx="2585323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Базова математика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6008" y="4790242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Основні арифметичні операції в JavaScript: додавання, віднімання, множення та ділення. Порядок виконання операцій та використання операторів ++ і --.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665" y="4343162"/>
            <a:ext cx="465296" cy="46529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7496235" y="4381917"/>
            <a:ext cx="31015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773" y="4343162"/>
            <a:ext cx="496895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Десяткові числа та залишок від ділення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773" y="4790242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Робота з числами з плаваючою комою, проблеми точності. Використання оператора % для отримання залишку від ділення.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900" y="6222325"/>
            <a:ext cx="465296" cy="46529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801469" y="6261080"/>
            <a:ext cx="31015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6008" y="6222325"/>
            <a:ext cx="5197078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Скорочені оператори та робота з рядками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6008" y="6669405"/>
            <a:ext cx="5815846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Використання скорочених операторів +=, -=, *=, /=. Створення, об'єднання та маніпуляції з рядками.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665" y="6222325"/>
            <a:ext cx="465296" cy="465296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7496235" y="6261080"/>
            <a:ext cx="310158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773" y="6222325"/>
            <a:ext cx="494978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Логічні оператори та умовні конструкції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773" y="6669405"/>
            <a:ext cx="5815846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Логічні значення, умовні оператори, оператори рівності, оператори І та АБО, тернарний оператор та оператор switch.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3340"/>
            <a:ext cx="8604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Базова математика в JavaScript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657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959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Основні операції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44995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підтримує стандартні математичні операції: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1184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додавання (+),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54047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віднімання (-),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196245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множення (*) 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63844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ділення (/).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13743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Порядок виконання операцій відповідає стандартним математичним правилам.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165747"/>
            <a:ext cx="566976" cy="56697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254704" y="2959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Приклади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54704" y="3449955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a = 10; 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254704" y="389215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b = 5; 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254704" y="433435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 = a + b; // 15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5254704" y="477654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 = a - b; // 5 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5254704" y="521874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 = a * b; // 50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254704" y="566094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result = a / b; // 2</a:t>
            </a:r>
            <a:endParaRPr lang="en-US" sz="17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165747"/>
            <a:ext cx="566976" cy="566976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715738" y="2959537"/>
            <a:ext cx="31287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Інкремент і декремент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715738" y="344995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Оператори ++ і -- дозволяють збільшувати або зменшувати значення змінної на 1: 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9715738" y="467475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x = 5; </a:t>
            </a:r>
            <a:endParaRPr lang="en-US" sz="1750" dirty="0"/>
          </a:p>
        </p:txBody>
      </p:sp>
      <p:sp>
        <p:nvSpPr>
          <p:cNvPr id="23" name="Text 18"/>
          <p:cNvSpPr/>
          <p:nvPr/>
        </p:nvSpPr>
        <p:spPr>
          <a:xfrm>
            <a:off x="9715738" y="517374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x++; // 6 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9715738" y="567273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x--; // 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143"/>
            <a:ext cx="77704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Десяткові числа в JavaScript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0898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Підтримка чисел з плаваючою комою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6372"/>
            <a:ext cx="3978116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 підтримує роботу з числами з плаваючою комою, що дозволяє виконувати обчислення з десятковими значеннями. Однак, при роботі з такими числами можуть виникати проблеми точності через особливості представлення чисел у комп'ютерній пам'яті.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420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Проблеми точності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00204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x = 0.1;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5690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let y = 0.2;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13599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 = x + y; // 0.30000000000000004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5065871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 відома проблема в JavaScript і багатьох інших мовах програмування, пов'язана з двійковим представленням десяткових чисел.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2420898"/>
            <a:ext cx="29292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Множення та ділення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300204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 = 0.1 * 0.2; // 0.020000000000000004 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93192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res = 0.3 / 0.1; // 3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498896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 роботі з фінансовими розрахунками рекомендується використовувати спеціальні бібліотеки для забезпечення точності.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872728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Залишок від ділення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4737" y="1869996"/>
            <a:ext cx="763452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 % повертає залишок від ділення одного числа на інше, що важливо для різноманітних алгоритмічних задач.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4737" y="2802374"/>
            <a:ext cx="3709511" cy="2751415"/>
          </a:xfrm>
          <a:prstGeom prst="roundRect">
            <a:avLst>
              <a:gd name="adj" fmla="val 1176"/>
            </a:avLst>
          </a:prstGeom>
          <a:solidFill>
            <a:srgbClr val="484B51"/>
          </a:solidFill>
          <a:ln/>
        </p:spPr>
      </p:sp>
      <p:sp>
        <p:nvSpPr>
          <p:cNvPr id="6" name="Text 3"/>
          <p:cNvSpPr/>
          <p:nvPr/>
        </p:nvSpPr>
        <p:spPr>
          <a:xfrm>
            <a:off x="970359" y="301799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%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70359" y="3484245"/>
            <a:ext cx="3278267" cy="1724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Обчислює залишок від ділення. Застосовується для перевірки парності/непарності чисел, циклічних операцій та інших алгоритмів.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871" y="2802374"/>
            <a:ext cx="3709511" cy="2751415"/>
          </a:xfrm>
          <a:prstGeom prst="roundRect">
            <a:avLst>
              <a:gd name="adj" fmla="val 1176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4895493" y="3017996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Приклади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95493" y="3484245"/>
            <a:ext cx="327826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10 % 3 = 1 (оскільки 10 = 3 × 3 + 1)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95493" y="4303395"/>
            <a:ext cx="327826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7 % 2 = 1 (непарне число, бо залишок від ділення на 2 дорівнює 1)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4737" y="5769412"/>
            <a:ext cx="7634526" cy="1587341"/>
          </a:xfrm>
          <a:prstGeom prst="roundRect">
            <a:avLst>
              <a:gd name="adj" fmla="val 2038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970359" y="5985034"/>
            <a:ext cx="321254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Практичне застосування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70359" y="6451283"/>
            <a:ext cx="7203281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Створення циклічних послідовностей: визначення години доби (0-23) або дня тижня (0-6) після додавання певної кількості одиниць часу.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3030" y="637580"/>
            <a:ext cx="4764048" cy="586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Скорочені оператори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354008" y="1505307"/>
            <a:ext cx="22860" cy="6086594"/>
          </a:xfrm>
          <a:prstGeom prst="roundRect">
            <a:avLst>
              <a:gd name="adj" fmla="val 123112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542187" y="1915835"/>
            <a:ext cx="562808" cy="22860"/>
          </a:xfrm>
          <a:prstGeom prst="roundRect">
            <a:avLst>
              <a:gd name="adj" fmla="val 123112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142970" y="1716286"/>
            <a:ext cx="422077" cy="4220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6213277" y="1751409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292221" y="1692831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+=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92221" y="2098477"/>
            <a:ext cx="6681549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Додає значення до змінної та присвоює результат цій же змінній. Приклад: let y = 10; y += 5; // y тепер дорівнює 15 (еквівалентно y = y + 5)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42187" y="3484364"/>
            <a:ext cx="562808" cy="22860"/>
          </a:xfrm>
          <a:prstGeom prst="roundRect">
            <a:avLst>
              <a:gd name="adj" fmla="val 123112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142970" y="3284815"/>
            <a:ext cx="422077" cy="4220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6213277" y="3319939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292221" y="3261360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-=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7292221" y="3667006"/>
            <a:ext cx="6681549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Віднімає значення від змінної та присвоює результат цій же змінній. Приклад: y -= 3; // y тепер дорівнює 12 (еквівалентно y = y - 3)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42187" y="5052893"/>
            <a:ext cx="562808" cy="22860"/>
          </a:xfrm>
          <a:prstGeom prst="roundRect">
            <a:avLst>
              <a:gd name="adj" fmla="val 123112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142970" y="4853345"/>
            <a:ext cx="422077" cy="4220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213277" y="4888468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292221" y="4829889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*=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92221" y="5235535"/>
            <a:ext cx="6681549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Множить змінну на значення та присвоює результат цій же змінній. Приклад: y *= 2; // y тепер дорівнює 24 (еквівалентно y = y * 2)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542187" y="6621423"/>
            <a:ext cx="562808" cy="22860"/>
          </a:xfrm>
          <a:prstGeom prst="roundRect">
            <a:avLst>
              <a:gd name="adj" fmla="val 123112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142970" y="6421874"/>
            <a:ext cx="422077" cy="422077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6213277" y="6456998"/>
            <a:ext cx="281345" cy="3517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292221" y="6398419"/>
            <a:ext cx="234517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/=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7292221" y="6804065"/>
            <a:ext cx="6681549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Ділить змінну на значення та присвоює результат цій же змінній. Приклад: y /= 4; // y тепер дорівнює 6 (еквівалентно y = y / 4)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056" y="529352"/>
            <a:ext cx="6046946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Робота з рядками: Основи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056" y="1419582"/>
            <a:ext cx="962382" cy="17250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1164" y="1611987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Створення рядків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11164" y="2028230"/>
            <a:ext cx="6545580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Рядки в JavaScript створюються за допомогою одинарних (''), подвійних ("") або зворотних (``) лапок. Приклад: let greeting = "Привіт"; let ім'я = "Світ";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56" y="3144679"/>
            <a:ext cx="962382" cy="14170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1164" y="3337084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Об'єднання рядків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11164" y="3753326"/>
            <a:ext cx="6545580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Оператор + використовується для об'єднання (конкатенації) рядків. Приклад: let fullGreeting = str + ", " + ім'я + "!"; // "Привіт, Світ!"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056" y="4561761"/>
            <a:ext cx="962382" cy="14170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1164" y="4754166"/>
            <a:ext cx="240613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Доступ до символів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11164" y="5170408"/>
            <a:ext cx="6545580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Квадратні дужки використовуються для доступу до символів рядка за індексом (починаючи з 0). Приклад: let  x = fullGreeting[0]; // "П"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056" y="5978843"/>
            <a:ext cx="962382" cy="17250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1164" y="6171248"/>
            <a:ext cx="2613898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Екранування символів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11164" y="6587490"/>
            <a:ext cx="6545580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використання спеціальних символів, таких як лапки, використовується символ екранування (\). Приклад: let str = "Це \"цитата\" у рядку.";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631" y="373618"/>
            <a:ext cx="6699290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Робота з рядками: Методи та властивості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3631" y="1134785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Довжина рядка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73631" y="1481495"/>
            <a:ext cx="667654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Властивість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length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повертає кількість символів у рядку, включаючи пробіли та спеціальні символи.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3631" y="1819870"/>
            <a:ext cx="6676549" cy="649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Приклад: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str = "Привіт, світ!";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console.log(str.length); // Виведе: 13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487841" y="1134785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Методи зміни рядка</a:t>
            </a:r>
            <a:endParaRPr lang="en-US" sz="1300" dirty="0"/>
          </a:p>
        </p:txBody>
      </p:sp>
      <p:sp>
        <p:nvSpPr>
          <p:cNvPr id="7" name="Shape 5"/>
          <p:cNvSpPr/>
          <p:nvPr/>
        </p:nvSpPr>
        <p:spPr>
          <a:xfrm>
            <a:off x="7487841" y="1650563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7538502" y="1675864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27538" y="1650563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replace()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27538" y="1997273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str = "Привіт, світ!".replace("світ", "JavaScript");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7487841" y="2501265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7538502" y="2526566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27538" y="2501265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toUpperCase()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27538" y="2847975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str = "привіт".toUpperCase(); // "ПРИВІТ"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7487841" y="3351967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16" name="Text 14"/>
          <p:cNvSpPr/>
          <p:nvPr/>
        </p:nvSpPr>
        <p:spPr>
          <a:xfrm>
            <a:off x="7538502" y="3377267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927538" y="3351967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toLowerCase()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927538" y="3698677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str = "ПРИВІТ".toLowerCase(); // "привіт"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73631" y="4354830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Методи пошуку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473631" y="4870609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21" name="Text 19"/>
          <p:cNvSpPr/>
          <p:nvPr/>
        </p:nvSpPr>
        <p:spPr>
          <a:xfrm>
            <a:off x="524292" y="4895910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13328" y="4870609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indexOf()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913328" y="5217319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"JavaScript".indexOf("Script"); // 4</a:t>
            </a:r>
            <a:endParaRPr lang="en-US" sz="1050" dirty="0"/>
          </a:p>
        </p:txBody>
      </p:sp>
      <p:sp>
        <p:nvSpPr>
          <p:cNvPr id="24" name="Shape 22"/>
          <p:cNvSpPr/>
          <p:nvPr/>
        </p:nvSpPr>
        <p:spPr>
          <a:xfrm>
            <a:off x="473631" y="5721310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25" name="Text 23"/>
          <p:cNvSpPr/>
          <p:nvPr/>
        </p:nvSpPr>
        <p:spPr>
          <a:xfrm>
            <a:off x="524292" y="5746611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13328" y="5721310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includes()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913328" y="6068020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"Привіт".includes("ив"); // true</a:t>
            </a:r>
            <a:endParaRPr lang="en-US" sz="1050" dirty="0"/>
          </a:p>
        </p:txBody>
      </p:sp>
      <p:sp>
        <p:nvSpPr>
          <p:cNvPr id="28" name="Shape 26"/>
          <p:cNvSpPr/>
          <p:nvPr/>
        </p:nvSpPr>
        <p:spPr>
          <a:xfrm>
            <a:off x="473631" y="6572012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29" name="Text 27"/>
          <p:cNvSpPr/>
          <p:nvPr/>
        </p:nvSpPr>
        <p:spPr>
          <a:xfrm>
            <a:off x="524292" y="6597313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30" name="Text 28"/>
          <p:cNvSpPr/>
          <p:nvPr/>
        </p:nvSpPr>
        <p:spPr>
          <a:xfrm>
            <a:off x="913328" y="6572012"/>
            <a:ext cx="1897142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startsWith() і endsWith()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913328" y="6918722"/>
            <a:ext cx="6236851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"JavaScript".startsWith("Java"); // true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"JavaScript".endsWith("Script"); // true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7487841" y="4354830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Шаблонні рядки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7487841" y="4701540"/>
            <a:ext cx="6676549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Шаблонні рядки (з використанням зворотних лапок `) дозволяють:</a:t>
            </a:r>
            <a:endParaRPr lang="en-US" sz="1050" dirty="0"/>
          </a:p>
        </p:txBody>
      </p:sp>
      <p:sp>
        <p:nvSpPr>
          <p:cNvPr id="34" name="Shape 32"/>
          <p:cNvSpPr/>
          <p:nvPr/>
        </p:nvSpPr>
        <p:spPr>
          <a:xfrm>
            <a:off x="7487841" y="5222438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35" name="Text 33"/>
          <p:cNvSpPr/>
          <p:nvPr/>
        </p:nvSpPr>
        <p:spPr>
          <a:xfrm>
            <a:off x="7538502" y="5247739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7927538" y="5222438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Вставляти змінні</a:t>
            </a:r>
            <a:endParaRPr lang="en-US" sz="1300" dirty="0"/>
          </a:p>
        </p:txBody>
      </p:sp>
      <p:sp>
        <p:nvSpPr>
          <p:cNvPr id="37" name="Text 35"/>
          <p:cNvSpPr/>
          <p:nvPr/>
        </p:nvSpPr>
        <p:spPr>
          <a:xfrm>
            <a:off x="7927538" y="5569148"/>
            <a:ext cx="6236851" cy="433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name = "Олександр";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 greeting = `Привіт, ${name}!`;</a:t>
            </a:r>
            <a:endParaRPr lang="en-US" sz="1050" dirty="0"/>
          </a:p>
        </p:txBody>
      </p:sp>
      <p:sp>
        <p:nvSpPr>
          <p:cNvPr id="38" name="Shape 36"/>
          <p:cNvSpPr/>
          <p:nvPr/>
        </p:nvSpPr>
        <p:spPr>
          <a:xfrm>
            <a:off x="7487841" y="6289715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39" name="Text 37"/>
          <p:cNvSpPr/>
          <p:nvPr/>
        </p:nvSpPr>
        <p:spPr>
          <a:xfrm>
            <a:off x="7538502" y="6315015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7927538" y="6289715"/>
            <a:ext cx="1703546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Багаторядкові рядки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7927538" y="6636425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Створювати багаторядкові рядки без символів \n</a:t>
            </a:r>
            <a:endParaRPr lang="en-US" sz="1050" dirty="0"/>
          </a:p>
        </p:txBody>
      </p:sp>
      <p:sp>
        <p:nvSpPr>
          <p:cNvPr id="42" name="Shape 40"/>
          <p:cNvSpPr/>
          <p:nvPr/>
        </p:nvSpPr>
        <p:spPr>
          <a:xfrm>
            <a:off x="7487841" y="7140416"/>
            <a:ext cx="304443" cy="30444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</p:sp>
      <p:sp>
        <p:nvSpPr>
          <p:cNvPr id="43" name="Text 41"/>
          <p:cNvSpPr/>
          <p:nvPr/>
        </p:nvSpPr>
        <p:spPr>
          <a:xfrm>
            <a:off x="7538502" y="7165717"/>
            <a:ext cx="203002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7927538" y="7140416"/>
            <a:ext cx="1691878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Виконувати вирази</a:t>
            </a:r>
            <a:endParaRPr lang="en-US" sz="1300" dirty="0"/>
          </a:p>
        </p:txBody>
      </p:sp>
      <p:sp>
        <p:nvSpPr>
          <p:cNvPr id="45" name="Text 43"/>
          <p:cNvSpPr/>
          <p:nvPr/>
        </p:nvSpPr>
        <p:spPr>
          <a:xfrm>
            <a:off x="7927538" y="7487126"/>
            <a:ext cx="6236851" cy="216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`2 + 2 = ${2+2}`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8288"/>
            <a:ext cx="9692759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Логічні значення та умовні оператори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8784" y="1684615"/>
            <a:ext cx="1313283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Логічні оператори та умовні конструкції керують ходом виконання програми в JavaScript.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8784" y="2267545"/>
            <a:ext cx="6459498" cy="2045494"/>
          </a:xfrm>
          <a:prstGeom prst="roundRect">
            <a:avLst>
              <a:gd name="adj" fmla="val 1569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962620" y="248138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Логічні значення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62620" y="2943939"/>
            <a:ext cx="603182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Boolean значення (true/false) використовуються для порівнянь (5 &gt; 3 = true) та керування програмою. Це один з основних типів даних JavaScript.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22118" y="2267545"/>
            <a:ext cx="6459498" cy="2045494"/>
          </a:xfrm>
          <a:prstGeom prst="roundRect">
            <a:avLst>
              <a:gd name="adj" fmla="val 1569"/>
            </a:avLst>
          </a:prstGeom>
          <a:solidFill>
            <a:srgbClr val="484B51"/>
          </a:solidFill>
          <a:ln/>
        </p:spPr>
      </p:sp>
      <p:sp>
        <p:nvSpPr>
          <p:cNvPr id="8" name="Text 6"/>
          <p:cNvSpPr/>
          <p:nvPr/>
        </p:nvSpPr>
        <p:spPr>
          <a:xfrm>
            <a:off x="7635954" y="248138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if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635954" y="2943939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код лише за умови true. Приклад: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635954" y="3414593"/>
            <a:ext cx="603182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if (temperature &gt; 30) { console.log("Спекотно!"); }. Умовою може бути порівняння або складніший вираз.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48784" y="4526875"/>
            <a:ext cx="6459498" cy="3115151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2" name="Text 10"/>
          <p:cNvSpPr/>
          <p:nvPr/>
        </p:nvSpPr>
        <p:spPr>
          <a:xfrm>
            <a:off x="962620" y="474071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else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962620" y="5203269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Виконує код, коли умова if є false. Приклад: 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62620" y="5673923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(score &gt;= 60) { console.log("Складено"); } 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62620" y="6144578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else { console.log("Перездача"); }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22118" y="4526875"/>
            <a:ext cx="6459498" cy="3115151"/>
          </a:xfrm>
          <a:prstGeom prst="roundRect">
            <a:avLst>
              <a:gd name="adj" fmla="val 1030"/>
            </a:avLst>
          </a:prstGeom>
          <a:solidFill>
            <a:srgbClr val="484B51"/>
          </a:solidFill>
          <a:ln/>
        </p:spPr>
      </p:sp>
      <p:sp>
        <p:nvSpPr>
          <p:cNvPr id="17" name="Text 15"/>
          <p:cNvSpPr/>
          <p:nvPr/>
        </p:nvSpPr>
        <p:spPr>
          <a:xfrm>
            <a:off x="7635954" y="474071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Оператор else if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635954" y="5203269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Перевіряє додаткові умови перед else. Приклад: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635954" y="5673923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(score &gt;= 90) { console.log("Відмінно"); }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635954" y="6144578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else if (score &gt;= 75) { console.log("Добре"); }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635954" y="6615232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else if (score &gt;= 60) { console.log("Задовільно"); } 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635954" y="7085886"/>
            <a:ext cx="6031825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else { console.log("Незадовільно"); }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2025-03-17T16:11:39Z</dcterms:created>
  <dcterms:modified xsi:type="dcterms:W3CDTF">2025-03-17T16:11:39Z</dcterms:modified>
</cp:coreProperties>
</file>